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1" r:id="rId2"/>
    <p:sldId id="267" r:id="rId3"/>
    <p:sldId id="273" r:id="rId4"/>
    <p:sldId id="355" r:id="rId5"/>
    <p:sldId id="274" r:id="rId6"/>
    <p:sldId id="333" r:id="rId7"/>
    <p:sldId id="310" r:id="rId8"/>
    <p:sldId id="275" r:id="rId9"/>
    <p:sldId id="276" r:id="rId10"/>
    <p:sldId id="321" r:id="rId11"/>
    <p:sldId id="322" r:id="rId12"/>
    <p:sldId id="335" r:id="rId13"/>
    <p:sldId id="312" r:id="rId14"/>
    <p:sldId id="357" r:id="rId15"/>
    <p:sldId id="326" r:id="rId16"/>
    <p:sldId id="338" r:id="rId17"/>
    <p:sldId id="327" r:id="rId18"/>
    <p:sldId id="329" r:id="rId19"/>
    <p:sldId id="287" r:id="rId20"/>
    <p:sldId id="340" r:id="rId21"/>
    <p:sldId id="291" r:id="rId22"/>
    <p:sldId id="342" r:id="rId23"/>
    <p:sldId id="330" r:id="rId24"/>
    <p:sldId id="356" r:id="rId25"/>
    <p:sldId id="343" r:id="rId26"/>
    <p:sldId id="295" r:id="rId27"/>
    <p:sldId id="297" r:id="rId28"/>
    <p:sldId id="358" r:id="rId29"/>
    <p:sldId id="298" r:id="rId30"/>
    <p:sldId id="345" r:id="rId31"/>
    <p:sldId id="300" r:id="rId32"/>
    <p:sldId id="315" r:id="rId33"/>
    <p:sldId id="313" r:id="rId34"/>
    <p:sldId id="359" r:id="rId35"/>
    <p:sldId id="347" r:id="rId36"/>
    <p:sldId id="360" r:id="rId37"/>
    <p:sldId id="303" r:id="rId38"/>
    <p:sldId id="304" r:id="rId39"/>
    <p:sldId id="305" r:id="rId40"/>
    <p:sldId id="362" r:id="rId41"/>
    <p:sldId id="306" r:id="rId42"/>
    <p:sldId id="31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3F308-C934-4A4C-9BDD-5EFB139AC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ABC82-2C7B-4E5D-9BD8-E76E9CB33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CCB33-430E-4642-B186-D41B304D6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6F169-FED1-469B-9EEA-8410F5D48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FD41D-AC4B-4E39-996D-228EAB36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674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0389-F1C7-4267-9045-F74C19D0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E13F07-F402-43B0-B923-1B1000F00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556F7-4AEF-4EBE-8B25-4A7A622C5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0BF38-64A4-43CD-8472-A5CE2CD8A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B1F75-F56F-4F70-983B-A1E2C6776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711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6AE686-546F-40D9-9656-0B2718AE2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F0627-FD59-451D-B53F-2CE81193D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69016-7706-4591-93BC-A8B53C909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891A0-16E2-46FB-86F8-54309B2EC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B30AD-565B-47A9-BFB4-EEB84132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970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 descr="DG_Bar_Blue_USLetter_RGB">
            <a:extLst>
              <a:ext uri="{FF2B5EF4-FFF2-40B4-BE49-F238E27FC236}">
                <a16:creationId xmlns:a16="http://schemas.microsoft.com/office/drawing/2014/main" id="{4A57AACC-8256-4401-8779-FAC00BA2FE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12192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92A992-4394-4DF7-BF6D-96AB7364E8C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16000" y="3505200"/>
            <a:ext cx="4368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 algn="ctr"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eaLnBrk="1" hangingPunct="1">
              <a:defRPr/>
            </a:pPr>
            <a:r>
              <a:rPr lang="en-US" altLang="en-US" sz="1800"/>
              <a:t>&lt;Insert image of 7e cover&gt;</a:t>
            </a:r>
          </a:p>
        </p:txBody>
      </p:sp>
      <p:sp>
        <p:nvSpPr>
          <p:cNvPr id="178185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219200" y="381000"/>
            <a:ext cx="9956800" cy="914400"/>
          </a:xfrm>
        </p:spPr>
        <p:txBody>
          <a:bodyPr wrap="none" anchor="t"/>
          <a:lstStyle>
            <a:lvl1pPr algn="ctr">
              <a:defRPr sz="3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3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CD55-8825-4874-B104-94EB1510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7E7C3-E915-4A0A-920E-935D2C67B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B2429-4BDA-4ECD-B90F-B7EE5241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61EE7-4B70-44A7-9628-26AA31E5A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5120F-DA03-422F-9922-7CD552C1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6205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34134-FABA-494B-A570-9094D1B8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62120-F13D-4980-9A15-79872E82D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6D27A-9680-4398-9604-45AAA21DE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28037-A5F1-4288-92EA-08C02F1B1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9C068-C926-4D43-8361-1DF056F1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7141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84C1-3292-4080-95C5-18B014B37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5823-8960-4A9B-8D7D-63DC42E51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FDCDA-587C-43B6-9016-AFDF96608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CBD82-4982-4F29-B0E0-F2939874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95493-4C9E-4636-B47A-185A85A2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9ED89-8630-4D63-9245-8C1C233D0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87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7838-9A7B-4D06-BE3C-19C5A1E52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5B953-9327-4866-BE5D-CE83DF97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24DEE-9E6F-4231-9DF6-56F773360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3701C-09FB-4173-B014-F2DA2EAEF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5C8C98-F2FB-42A2-8E62-F68AE1A33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16BB88-FE1C-4B7C-A95B-9DF30614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D1E834-50CC-4FCE-82CA-05BF1D9AE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7028EA-7B79-4D12-835D-7F012049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2670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CA97-603E-4592-BA2A-62785E6D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0CBE1-1BCF-4F32-BB0A-28CD54CB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D1A76-5E09-4956-9F61-AFF239E5E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6264A-3C71-4826-9080-495EA677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571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070FE-1F63-4991-99B5-F323B8C4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DE88D-57F6-4C1B-9A35-C65F16C44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8BFD2-72E7-4769-A81C-9D75BC1B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93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7FFC-13AB-4F47-90F2-CAA5557A7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28D2C-7F10-4611-8C2A-6E3EA794E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72663-868B-4BD3-A803-1B4F23A89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6797B-9B13-41B7-B7C4-D1DD2C6EB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5A9CD-6067-4550-93AE-89E4AAF6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0D630-D43D-4DE8-9DEF-601BA997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319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F4D4D-C379-45AC-A94D-B583712BC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ACE7E1-38C3-49EA-963A-62F9F3112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79752-D85D-4C79-AE1C-20665187A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DA8E9-1EA7-4B74-A93F-A7D38DC2F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88E7A-FCAF-44AF-9046-559E07EAA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C3FD7-6BD8-4B79-8511-50979424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29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EA63E0-AABC-432A-8D26-FD2E73CB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0B40C-AAD0-4CB8-A432-13BBD7574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F2826-1601-4BB5-8E9A-A4FC30E88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06FE0-9D80-47C6-996D-CE11427F418C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3C9F-08AD-4D5A-9668-798D4A330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04D5C-BE0D-430A-B39F-D5C9D1858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18D71-2BBF-420A-8BFB-E2EB6A6D3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584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youtube.com/watch?v=Xs0K4ApWl4g" TargetMode="Externa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60C8654-15FB-4419-9C7F-8B0C78024CA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629400" y="1905000"/>
            <a:ext cx="3048000" cy="1828800"/>
          </a:xfrm>
        </p:spPr>
        <p:txBody>
          <a:bodyPr/>
          <a:lstStyle/>
          <a:p>
            <a:pPr algn="l" eaLnBrk="1" hangingPunct="1"/>
            <a:r>
              <a:rPr lang="en-US" altLang="en-US"/>
              <a:t>Chapter 1:</a:t>
            </a:r>
            <a:br>
              <a:rPr lang="en-US" altLang="en-US"/>
            </a:br>
            <a:r>
              <a:rPr lang="en-US" altLang="en-US"/>
              <a:t>Catalysts for </a:t>
            </a:r>
            <a:br>
              <a:rPr lang="en-US" altLang="en-US"/>
            </a:br>
            <a:r>
              <a:rPr lang="en-US" altLang="en-US"/>
              <a:t>Change</a:t>
            </a:r>
          </a:p>
        </p:txBody>
      </p:sp>
      <p:pic>
        <p:nvPicPr>
          <p:cNvPr id="5123" name="Picture 1">
            <a:extLst>
              <a:ext uri="{FF2B5EF4-FFF2-40B4-BE49-F238E27FC236}">
                <a16:creationId xmlns:a16="http://schemas.microsoft.com/office/drawing/2014/main" id="{BF76CAC8-4DF8-4042-AE03-E1730C4EE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838200"/>
            <a:ext cx="3763963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A0AF5949-5984-482F-8DAE-4C58F1E843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EDF1463E-B379-4F25-BFFC-AC609D96AAFE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7659CCA8-0B1C-4325-BE27-5527186326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03214"/>
            <a:ext cx="8915400" cy="99218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/>
              <a:t>Social Change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/>
              <a:t> Market for Calculators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FA8844A1-00DC-4F2E-85B0-2362F649C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Gilded Age (late 19</a:t>
            </a:r>
            <a:r>
              <a:rPr lang="en-US" altLang="en-US" baseline="30000"/>
              <a:t>th</a:t>
            </a:r>
            <a:r>
              <a:rPr lang="en-US" altLang="en-US"/>
              <a:t> century America)</a:t>
            </a:r>
          </a:p>
          <a:p>
            <a:pPr lvl="1" eaLnBrk="1" hangingPunct="1"/>
            <a:r>
              <a:rPr lang="en-US" altLang="en-US"/>
              <a:t>Rapid industrialization</a:t>
            </a:r>
          </a:p>
          <a:p>
            <a:pPr lvl="1" eaLnBrk="1" hangingPunct="1"/>
            <a:r>
              <a:rPr lang="en-US" altLang="en-US"/>
              <a:t>Economic expansion</a:t>
            </a:r>
          </a:p>
          <a:p>
            <a:pPr lvl="1" eaLnBrk="1" hangingPunct="1"/>
            <a:r>
              <a:rPr lang="en-US" altLang="en-US"/>
              <a:t>Concentration of corporate power</a:t>
            </a:r>
          </a:p>
          <a:p>
            <a:pPr eaLnBrk="1" hangingPunct="1"/>
            <a:r>
              <a:rPr lang="en-US" altLang="en-US"/>
              <a:t>New, larger corporations</a:t>
            </a:r>
          </a:p>
          <a:p>
            <a:pPr lvl="1" eaLnBrk="1" hangingPunct="1"/>
            <a:r>
              <a:rPr lang="en-US" altLang="en-US"/>
              <a:t>Multiple layers of management</a:t>
            </a:r>
          </a:p>
          <a:p>
            <a:pPr lvl="1" eaLnBrk="1" hangingPunct="1"/>
            <a:r>
              <a:rPr lang="en-US" altLang="en-US"/>
              <a:t>Multiple locations</a:t>
            </a:r>
          </a:p>
          <a:p>
            <a:pPr lvl="1" eaLnBrk="1" hangingPunct="1"/>
            <a:r>
              <a:rPr lang="en-US" altLang="en-US"/>
              <a:t>Needed up-to-date, comprehensive, reliable, and affordable </a:t>
            </a:r>
            <a:r>
              <a:rPr lang="en-US" altLang="en-US" b="1"/>
              <a:t>information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>
            <a:extLst>
              <a:ext uri="{FF2B5EF4-FFF2-40B4-BE49-F238E27FC236}">
                <a16:creationId xmlns:a16="http://schemas.microsoft.com/office/drawing/2014/main" id="{ABAFDCF3-F114-4C45-B3C9-BD07B9621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CE4AE85B-96CE-48CB-9292-AF6F16B1F060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9590EEB-4FC9-4A08-9264-A963C4AF3D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400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Calculator Adoptions </a:t>
            </a:r>
            <a:r>
              <a:rPr lang="en-US" altLang="en-US" sz="3200">
                <a:sym typeface="Symbol" panose="05050102010706020507" pitchFamily="18" charset="2"/>
              </a:rPr>
              <a:t> Social Change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D30E860-1333-424A-BAAC-EB05E2595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Fierce market</a:t>
            </a:r>
          </a:p>
          <a:p>
            <a:pPr lvl="1" eaLnBrk="1" hangingPunct="1"/>
            <a:r>
              <a:rPr lang="en-US" altLang="en-US"/>
              <a:t>Continuous improvements in size, speed, ease of use</a:t>
            </a:r>
          </a:p>
          <a:p>
            <a:pPr lvl="1" eaLnBrk="1" hangingPunct="1"/>
            <a:r>
              <a:rPr lang="en-US" altLang="en-US"/>
              <a:t>Sales increased rapidly</a:t>
            </a:r>
          </a:p>
          <a:p>
            <a:pPr eaLnBrk="1" hangingPunct="1"/>
            <a:r>
              <a:rPr lang="en-US" altLang="en-US"/>
              <a:t>“Deskilling” and feminization of bookkeeping</a:t>
            </a:r>
          </a:p>
          <a:p>
            <a:pPr lvl="1" eaLnBrk="1" hangingPunct="1"/>
            <a:r>
              <a:rPr lang="en-US" altLang="en-US"/>
              <a:t>People of average ability quite productive</a:t>
            </a:r>
          </a:p>
          <a:p>
            <a:pPr lvl="1" eaLnBrk="1" hangingPunct="1"/>
            <a:r>
              <a:rPr lang="en-US" altLang="en-US"/>
              <a:t>Calculators 6</a:t>
            </a:r>
            <a:r>
              <a:rPr lang="en-US" altLang="en-US" b="1">
                <a:sym typeface="Symbol" panose="05050102010706020507" pitchFamily="18" charset="2"/>
              </a:rPr>
              <a:t></a:t>
            </a:r>
            <a:r>
              <a:rPr lang="en-US" altLang="en-US"/>
              <a:t> faster than adding by hand</a:t>
            </a:r>
          </a:p>
          <a:p>
            <a:pPr lvl="1" eaLnBrk="1" hangingPunct="1"/>
            <a:r>
              <a:rPr lang="en-US" altLang="en-US"/>
              <a:t>Wages dropped</a:t>
            </a:r>
          </a:p>
          <a:p>
            <a:pPr lvl="1" eaLnBrk="1" hangingPunct="1"/>
            <a:r>
              <a:rPr lang="en-US" altLang="en-US"/>
              <a:t>Women replaced men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9CDC96C5-E1F8-4C9D-96B9-13986C545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Feminization of Bookkeeping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13F5D71B-D997-4849-B7D8-7725ECFE66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20ED71D1-6D4F-459E-96ED-7EBDF5CAEAF2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000"/>
          </a:p>
        </p:txBody>
      </p:sp>
      <p:sp>
        <p:nvSpPr>
          <p:cNvPr id="19460" name="TextBox 1">
            <a:extLst>
              <a:ext uri="{FF2B5EF4-FFF2-40B4-BE49-F238E27FC236}">
                <a16:creationId xmlns:a16="http://schemas.microsoft.com/office/drawing/2014/main" id="{C238A32D-D747-4868-B253-F0C4B86BA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389314"/>
            <a:ext cx="24384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/>
              <a:t>&lt;Insert image from Figure 1.4 here&gt;</a:t>
            </a:r>
          </a:p>
        </p:txBody>
      </p:sp>
      <p:pic>
        <p:nvPicPr>
          <p:cNvPr id="19461" name="Picture 1">
            <a:extLst>
              <a:ext uri="{FF2B5EF4-FFF2-40B4-BE49-F238E27FC236}">
                <a16:creationId xmlns:a16="http://schemas.microsoft.com/office/drawing/2014/main" id="{32F4AA61-E438-42D8-B9A9-030A98202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9" y="1219200"/>
            <a:ext cx="820737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3">
            <a:extLst>
              <a:ext uri="{FF2B5EF4-FFF2-40B4-BE49-F238E27FC236}">
                <a16:creationId xmlns:a16="http://schemas.microsoft.com/office/drawing/2014/main" id="{C034ABA4-7C83-4FA5-8DC0-6666A45802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4E5CB3CD-23ED-4C0E-9205-CC5DC5217C52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000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9EA02BB2-6C07-47C4-8AEE-6386323A13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IT Issues (1/3)</a:t>
            </a:r>
          </a:p>
        </p:txBody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EB939FA5-73E7-4C53-816A-D4796BAA6D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143000"/>
            <a:ext cx="85344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Credit cards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Convenience over cash and checks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Increases possibility of identity theft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Who owns information about transactions?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Loan applications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Based on credit history, not personal interview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Lower interest rates, but less flexibility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Telecommuting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Saves time, allows more flexible work hours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Do teleworkers get overlooked for promotions?</a:t>
            </a:r>
          </a:p>
        </p:txBody>
      </p:sp>
    </p:spTree>
    <p:extLst>
      <p:ext uri="{BB962C8B-B14F-4D97-AF65-F5344CB8AC3E}">
        <p14:creationId xmlns:p14="http://schemas.microsoft.com/office/powerpoint/2010/main" val="41690069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AE0113DC-D8D7-4813-98C2-0E48DA986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IBM and the Holocaust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6C2478A9-4E74-4D45-BCD6-06BAD1164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Hitler came to power in Germany in 1933</a:t>
            </a:r>
          </a:p>
          <a:p>
            <a:r>
              <a:rPr lang="en-US" altLang="en-US"/>
              <a:t>IBM CEO Watson ignored anti-Semitic violence, creation of concentration camps</a:t>
            </a:r>
          </a:p>
          <a:p>
            <a:r>
              <a:rPr lang="en-US" altLang="en-US"/>
              <a:t>IBM expanded German subsidiary and sought contracts with German government</a:t>
            </a:r>
          </a:p>
          <a:p>
            <a:r>
              <a:rPr lang="en-US" altLang="en-US"/>
              <a:t>Nazis used IBM machines to conduct censuses, generate lists of Jews</a:t>
            </a:r>
          </a:p>
          <a:p>
            <a:r>
              <a:rPr lang="en-US" altLang="en-US"/>
              <a:t>Lists facilitated seizure of assets and deportation to camps</a:t>
            </a: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DD44226E-B717-455D-98C4-4D8BAF350E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774BF769-A5BB-4715-B585-3676C6D47E33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>
            <a:extLst>
              <a:ext uri="{FF2B5EF4-FFF2-40B4-BE49-F238E27FC236}">
                <a16:creationId xmlns:a16="http://schemas.microsoft.com/office/drawing/2014/main" id="{205E61A9-FF6F-407E-AA05-75311A7753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7389826E-93F1-43C6-84B9-395E7180EC40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0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C851010-2C3C-4DBE-B668-45904710E3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Precursors of Commercial Computers</a:t>
            </a: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249B5FD-1918-49B4-92D7-8C23EDAEC3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Atanasoff-Berry Computer: vacuum tubes</a:t>
            </a:r>
          </a:p>
          <a:p>
            <a:pPr eaLnBrk="1" hangingPunct="1"/>
            <a:r>
              <a:rPr lang="en-US" altLang="en-US"/>
              <a:t>ENIAC: externally programmed with wires</a:t>
            </a:r>
          </a:p>
          <a:p>
            <a:pPr eaLnBrk="1" hangingPunct="1"/>
            <a:r>
              <a:rPr lang="en-US" altLang="en-US"/>
              <a:t>EDVAC: program stored in memory</a:t>
            </a:r>
          </a:p>
          <a:p>
            <a:pPr eaLnBrk="1" hangingPunct="1"/>
            <a:r>
              <a:rPr lang="en-US" altLang="en-US"/>
              <a:t>Small-Scale Experimental Machine: CRT memory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6C9EBB42-1BE6-48A6-ABC1-359E2289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Programming the ENIAC</a:t>
            </a:r>
          </a:p>
        </p:txBody>
      </p:sp>
      <p:sp>
        <p:nvSpPr>
          <p:cNvPr id="26627" name="Slide Number Placeholder 2">
            <a:extLst>
              <a:ext uri="{FF2B5EF4-FFF2-40B4-BE49-F238E27FC236}">
                <a16:creationId xmlns:a16="http://schemas.microsoft.com/office/drawing/2014/main" id="{2676115F-9489-4EE4-8C05-67EAEC0B2F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75F64DDA-AB90-467F-87B5-68821925AB75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000"/>
          </a:p>
        </p:txBody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D6D21005-3151-4550-99E4-F99051C5D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5638800"/>
            <a:ext cx="838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cs typeface="Arial" panose="020B0604020202020204" pitchFamily="34" charset="0"/>
              </a:rPr>
              <a:t>© CORBIS</a:t>
            </a:r>
          </a:p>
        </p:txBody>
      </p:sp>
      <p:pic>
        <p:nvPicPr>
          <p:cNvPr id="26629" name="Picture 7" descr="qui01f07">
            <a:extLst>
              <a:ext uri="{FF2B5EF4-FFF2-40B4-BE49-F238E27FC236}">
                <a16:creationId xmlns:a16="http://schemas.microsoft.com/office/drawing/2014/main" id="{43C22B8C-5D4F-4E11-92EC-ACD080F2C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97000"/>
            <a:ext cx="61722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>
            <a:extLst>
              <a:ext uri="{FF2B5EF4-FFF2-40B4-BE49-F238E27FC236}">
                <a16:creationId xmlns:a16="http://schemas.microsoft.com/office/drawing/2014/main" id="{6FA34324-B6A3-4DE5-A764-13C24B102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387B4CE6-E973-4F58-ABCE-049A4E76BBCA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0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9D7C8546-6FF3-4C0D-B6CC-52D55A009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First Commercial Computers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74AFE8A2-EC6C-4F81-9B79-38DBC17EF0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Remington-Rand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Completed UNIVAC in 1951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Delivered to U.S. Bureau of the Census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Predicted winner of 1952 Presidential election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IBM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Larger base of customers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Far superior sales and marketing organization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Greater investment in research and development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Dominated mainframe market by mid-1960s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82491F4C-A5BC-41CE-8B46-B250B9C20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12D7173F-6F39-44E1-8090-5731F655FA56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0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093907C6-298A-42F4-B236-F7D2E4B5A9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Time-Sharing Systems and BASIC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5E858252-3D90-475C-A017-A4273A6029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Time-Sharing Systems</a:t>
            </a:r>
          </a:p>
          <a:p>
            <a:pPr lvl="1" eaLnBrk="1" hangingPunct="1"/>
            <a:r>
              <a:rPr lang="en-US" altLang="en-US"/>
              <a:t>Divide computer time among multiple users</a:t>
            </a:r>
          </a:p>
          <a:p>
            <a:pPr lvl="1" eaLnBrk="1" hangingPunct="1"/>
            <a:r>
              <a:rPr lang="en-US" altLang="en-US"/>
              <a:t>Users connect to computer via terminals</a:t>
            </a:r>
          </a:p>
          <a:p>
            <a:pPr lvl="1" eaLnBrk="1" hangingPunct="1"/>
            <a:r>
              <a:rPr lang="en-US" altLang="en-US"/>
              <a:t>Cost of ownership spread among more people</a:t>
            </a:r>
          </a:p>
          <a:p>
            <a:pPr lvl="1" eaLnBrk="1" hangingPunct="1"/>
            <a:r>
              <a:rPr lang="en-US" altLang="en-US"/>
              <a:t>Gave many more people access to computers</a:t>
            </a:r>
          </a:p>
          <a:p>
            <a:pPr eaLnBrk="1" hangingPunct="1"/>
            <a:r>
              <a:rPr lang="en-US" altLang="en-US"/>
              <a:t>BASIC</a:t>
            </a:r>
          </a:p>
          <a:p>
            <a:pPr lvl="1" eaLnBrk="1" hangingPunct="1"/>
            <a:r>
              <a:rPr lang="en-US" altLang="en-US"/>
              <a:t>Developed at Dartmouth College</a:t>
            </a:r>
          </a:p>
          <a:p>
            <a:pPr lvl="1" eaLnBrk="1" hangingPunct="1"/>
            <a:r>
              <a:rPr lang="en-US" altLang="en-US"/>
              <a:t>Simple, easy-to-learn programming language</a:t>
            </a:r>
          </a:p>
          <a:p>
            <a:pPr lvl="1" eaLnBrk="1" hangingPunct="1"/>
            <a:r>
              <a:rPr lang="en-US" altLang="en-US"/>
              <a:t>Popular language for teaching programming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>
            <a:extLst>
              <a:ext uri="{FF2B5EF4-FFF2-40B4-BE49-F238E27FC236}">
                <a16:creationId xmlns:a16="http://schemas.microsoft.com/office/drawing/2014/main" id="{E4E41879-3EF1-42E9-AD11-DFE56F3169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FA7E5C00-FC29-454B-9D2E-B1E1983D4257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0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5789B5C8-8D54-46CE-B2FD-B95AB99493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Transistor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DF7E30AB-0EB9-4325-9E8B-60BC2955E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Replacement for vacuum tube</a:t>
            </a:r>
          </a:p>
          <a:p>
            <a:pPr eaLnBrk="1" hangingPunct="1"/>
            <a:r>
              <a:rPr lang="en-US" altLang="en-US"/>
              <a:t>Invented at Bell Labs (1948)</a:t>
            </a:r>
          </a:p>
          <a:p>
            <a:pPr eaLnBrk="1" hangingPunct="1"/>
            <a:r>
              <a:rPr lang="en-US" altLang="en-US"/>
              <a:t>Semiconductor</a:t>
            </a:r>
          </a:p>
          <a:p>
            <a:pPr lvl="1" eaLnBrk="1" hangingPunct="1"/>
            <a:r>
              <a:rPr lang="en-US" altLang="en-US"/>
              <a:t>Faster</a:t>
            </a:r>
          </a:p>
          <a:p>
            <a:pPr lvl="1" eaLnBrk="1" hangingPunct="1"/>
            <a:r>
              <a:rPr lang="en-US" altLang="en-US"/>
              <a:t>Cheaper</a:t>
            </a:r>
          </a:p>
          <a:p>
            <a:pPr lvl="1" eaLnBrk="1" hangingPunct="1"/>
            <a:r>
              <a:rPr lang="en-US" altLang="en-US"/>
              <a:t>More reliable</a:t>
            </a:r>
          </a:p>
          <a:p>
            <a:pPr lvl="1" eaLnBrk="1" hangingPunct="1"/>
            <a:r>
              <a:rPr lang="en-US" altLang="en-US"/>
              <a:t>More energy efficient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>
            <a:extLst>
              <a:ext uri="{FF2B5EF4-FFF2-40B4-BE49-F238E27FC236}">
                <a16:creationId xmlns:a16="http://schemas.microsoft.com/office/drawing/2014/main" id="{847F713E-E643-4754-9C09-A86A97FB74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CBA07C36-E399-4B6B-97EA-BD31027E0DF6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en-US" sz="10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27D06AF-61B8-4CDA-A698-0DD5D3672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Organization of Chapter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676D3CEE-BA8B-4596-B650-2D81624A4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Finalized Addendum </a:t>
            </a:r>
          </a:p>
          <a:p>
            <a:pPr eaLnBrk="1" hangingPunct="1"/>
            <a:r>
              <a:rPr lang="en-US" altLang="en-US" dirty="0"/>
              <a:t>Introduction</a:t>
            </a:r>
          </a:p>
          <a:p>
            <a:pPr eaLnBrk="1" hangingPunct="1"/>
            <a:r>
              <a:rPr lang="en-US" altLang="en-US" dirty="0"/>
              <a:t>Milestones in computing</a:t>
            </a:r>
          </a:p>
          <a:p>
            <a:pPr eaLnBrk="1" hangingPunct="1"/>
            <a:r>
              <a:rPr lang="en-US" altLang="en-US" dirty="0"/>
              <a:t>Milestones in networking</a:t>
            </a:r>
          </a:p>
          <a:p>
            <a:pPr eaLnBrk="1" hangingPunct="1"/>
            <a:r>
              <a:rPr lang="en-US" altLang="en-US" dirty="0"/>
              <a:t>Milestones in information storage and retrieval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5D8C582E-3B1B-4490-B324-2B99854D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Fairchild Semiconductor Founders</a:t>
            </a:r>
          </a:p>
        </p:txBody>
      </p:sp>
      <p:sp>
        <p:nvSpPr>
          <p:cNvPr id="33795" name="Slide Number Placeholder 2">
            <a:extLst>
              <a:ext uri="{FF2B5EF4-FFF2-40B4-BE49-F238E27FC236}">
                <a16:creationId xmlns:a16="http://schemas.microsoft.com/office/drawing/2014/main" id="{387A3022-78E4-4AB2-9461-7725E6CBAA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50EE0630-3488-472C-B19F-D4F5D882EFC4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000"/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2B010B55-EDFB-48B2-8FFA-0F4C069D9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5486400"/>
            <a:ext cx="1981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/>
              <a:t>Wayne Miller/Magnum Photos, Inc.</a:t>
            </a:r>
            <a:endParaRPr lang="en-US" altLang="en-US" sz="900">
              <a:cs typeface="Arial" panose="020B0604020202020204" pitchFamily="34" charset="0"/>
            </a:endParaRPr>
          </a:p>
        </p:txBody>
      </p:sp>
      <p:pic>
        <p:nvPicPr>
          <p:cNvPr id="33797" name="Picture 7" descr="qui01f09">
            <a:extLst>
              <a:ext uri="{FF2B5EF4-FFF2-40B4-BE49-F238E27FC236}">
                <a16:creationId xmlns:a16="http://schemas.microsoft.com/office/drawing/2014/main" id="{ECD72F88-C6DB-4288-87A6-843FA35CF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1"/>
            <a:ext cx="62611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>
            <a:extLst>
              <a:ext uri="{FF2B5EF4-FFF2-40B4-BE49-F238E27FC236}">
                <a16:creationId xmlns:a16="http://schemas.microsoft.com/office/drawing/2014/main" id="{4E4812E4-F76A-4CB1-93F8-95953F590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67448F07-802B-42C5-96DA-E4D7120E0E65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0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4D769A91-6AAA-46C7-92E9-35A9B14AA7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Antecedents to the Personal Computer</a:t>
            </a: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A54D60B-33D3-450A-9E39-BE1C6D7783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0"/>
            <a:ext cx="83058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i="1"/>
              <a:t>Whole Earth Catalog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“Sort of like Google in paperback form” (Steve Jobs)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Stewart Brand saw “technology as a tool for individual and collective transformation” (Fred Turner)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People’s Computer Company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Educated people on how to use computers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People gathered around time-share computers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Culture promoted free exchange of software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/>
              <a:t>Homebrew Computer Club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Meeting place for hobbyists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/>
              <a:t>Steve Wozniak created system that became Apple I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2E408050-AA09-4AD3-9DE3-E859E83E6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"/>
            <a:ext cx="8305800" cy="1371600"/>
          </a:xfrm>
        </p:spPr>
        <p:txBody>
          <a:bodyPr/>
          <a:lstStyle/>
          <a:p>
            <a:pPr eaLnBrk="1" hangingPunct="1"/>
            <a:r>
              <a:rPr lang="en-US" altLang="en-US"/>
              <a:t>Steve Wozniak and Steve Jobs with Apple I Personal Computer</a:t>
            </a:r>
          </a:p>
        </p:txBody>
      </p:sp>
      <p:sp>
        <p:nvSpPr>
          <p:cNvPr id="38915" name="Slide Number Placeholder 2">
            <a:extLst>
              <a:ext uri="{FF2B5EF4-FFF2-40B4-BE49-F238E27FC236}">
                <a16:creationId xmlns:a16="http://schemas.microsoft.com/office/drawing/2014/main" id="{1DD5BF64-06C6-4A08-9264-2216B10C5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26D3C365-D263-4985-B85B-B7C030E4B040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000"/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67F3415B-7A94-4CAF-B991-FF23D900C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562600"/>
            <a:ext cx="1600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/>
              <a:t>© Kimberly White/Corbis</a:t>
            </a:r>
          </a:p>
        </p:txBody>
      </p:sp>
      <p:pic>
        <p:nvPicPr>
          <p:cNvPr id="38917" name="Picture 5" descr="qui01f11.eps">
            <a:extLst>
              <a:ext uri="{FF2B5EF4-FFF2-40B4-BE49-F238E27FC236}">
                <a16:creationId xmlns:a16="http://schemas.microsoft.com/office/drawing/2014/main" id="{226D131F-2E5B-49A2-A795-72181DD6E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1931988"/>
            <a:ext cx="4572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E2FD561-0A9D-453F-AB57-776042F53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D7432182-EFF8-4B61-A364-34026684164D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0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34879D15-BE7C-4526-BD1F-BA64E2796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Personal Computer</a:t>
            </a: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87166A8A-EFE3-4013-8151-AC396828E7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0"/>
            <a:ext cx="8305800" cy="472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Altair 8800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Gates and Allen created BASIC interpreter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Interpreter pirated at Homebrew Computer Club meeting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Personal computers became popular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Apple Computer: Apple II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Tandy Corporation: TRS 80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Businesses drawn to personal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Computer spreadsheet program: VisiCalc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IBM launches IBM PC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D15ABC5E-CC23-438F-9A78-8B1EA948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"/>
            <a:ext cx="8305800" cy="6172200"/>
          </a:xfrm>
        </p:spPr>
        <p:txBody>
          <a:bodyPr/>
          <a:lstStyle/>
          <a:p>
            <a:r>
              <a:rPr lang="en-US" altLang="en-US"/>
              <a:t>1.3 Milestones in Networking</a:t>
            </a:r>
          </a:p>
        </p:txBody>
      </p:sp>
      <p:sp>
        <p:nvSpPr>
          <p:cNvPr id="40963" name="Slide Number Placeholder 2">
            <a:extLst>
              <a:ext uri="{FF2B5EF4-FFF2-40B4-BE49-F238E27FC236}">
                <a16:creationId xmlns:a16="http://schemas.microsoft.com/office/drawing/2014/main" id="{90BBE3C3-1D94-42A0-ABF9-A56829BEE7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6250B155-D453-4925-9452-D5763C49E571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>
            <a:extLst>
              <a:ext uri="{FF2B5EF4-FFF2-40B4-BE49-F238E27FC236}">
                <a16:creationId xmlns:a16="http://schemas.microsoft.com/office/drawing/2014/main" id="{4F718518-0C88-40ED-AE1B-AC6D131D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"/>
            <a:ext cx="8305800" cy="1524000"/>
          </a:xfrm>
        </p:spPr>
        <p:txBody>
          <a:bodyPr/>
          <a:lstStyle/>
          <a:p>
            <a:pPr eaLnBrk="1" hangingPunct="1"/>
            <a:r>
              <a:rPr lang="en-US" altLang="en-US"/>
              <a:t>Transcontinental Telegraph:</a:t>
            </a:r>
            <a:br>
              <a:rPr lang="en-US" altLang="en-US"/>
            </a:br>
            <a:r>
              <a:rPr lang="en-US" altLang="en-US"/>
              <a:t>Pony Express Riders Lose Jobs</a:t>
            </a:r>
          </a:p>
        </p:txBody>
      </p:sp>
      <p:sp>
        <p:nvSpPr>
          <p:cNvPr id="45059" name="Slide Number Placeholder 2">
            <a:extLst>
              <a:ext uri="{FF2B5EF4-FFF2-40B4-BE49-F238E27FC236}">
                <a16:creationId xmlns:a16="http://schemas.microsoft.com/office/drawing/2014/main" id="{686FFF06-F644-4219-9F6A-F4B9F62F4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B1BAC324-221F-43AA-A3B5-2D49F7E6C028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000"/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FFF03A4C-E94A-4519-8944-F31A7ED85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257800"/>
            <a:ext cx="2590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cs typeface="Arial" panose="020B0604020202020204" pitchFamily="34" charset="0"/>
              </a:rPr>
              <a:t>© North Wind Picture Archives / Alamy</a:t>
            </a:r>
          </a:p>
        </p:txBody>
      </p:sp>
      <p:pic>
        <p:nvPicPr>
          <p:cNvPr id="45061" name="Picture 5" descr="qui01f13.eps">
            <a:extLst>
              <a:ext uri="{FF2B5EF4-FFF2-40B4-BE49-F238E27FC236}">
                <a16:creationId xmlns:a16="http://schemas.microsoft.com/office/drawing/2014/main" id="{BD7C6B51-BE47-4B7E-B24D-F77537BD2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676401"/>
            <a:ext cx="6429375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>
            <a:extLst>
              <a:ext uri="{FF2B5EF4-FFF2-40B4-BE49-F238E27FC236}">
                <a16:creationId xmlns:a16="http://schemas.microsoft.com/office/drawing/2014/main" id="{2490A949-6FE0-4BD2-A0B9-49068FA8E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E9A57779-8B58-496C-85F2-740157A50148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0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3AB56E1-25EE-424F-B56E-4F40F979E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Telephone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9E335FB7-55D1-4017-AB2F-A4CC719779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Alexander Graham Bell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Constructed harmonic telegraph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Leveraged concept into first telephone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Social impact of telephone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Blurred public life / private life boundary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Eroded traditional social hierarchies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Reduced privacy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Enabled first “online” communities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>
            <a:extLst>
              <a:ext uri="{FF2B5EF4-FFF2-40B4-BE49-F238E27FC236}">
                <a16:creationId xmlns:a16="http://schemas.microsoft.com/office/drawing/2014/main" id="{40F0B561-D282-437F-9EB6-CF23DCA692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8067C8DA-CB88-466B-8D16-FED4225FF4E2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0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A516F044-DACE-4452-BA6F-D5F0773D7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Radio</a:t>
            </a:r>
          </a:p>
        </p:txBody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6D42DA80-A735-4EBE-82E2-86C412DF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Pioneers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Hertz generated electromagnetic waves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Marconi invented radio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First used in business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Wireless telegraph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Transmit voices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Entertainment uses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Suggested by Sarnoff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Important entertainment medium by 1930s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26D5-AF07-4554-9451-B3852DB0E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64" y="457200"/>
            <a:ext cx="3937061" cy="841513"/>
          </a:xfrm>
        </p:spPr>
        <p:txBody>
          <a:bodyPr/>
          <a:lstStyle/>
          <a:p>
            <a:r>
              <a:rPr lang="en-CA" b="1" dirty="0"/>
              <a:t>War of the Worlds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C5A8D-9C50-41FE-8C0B-DFF4C13A6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4964" y="1298713"/>
            <a:ext cx="4147853" cy="5559287"/>
          </a:xfrm>
        </p:spPr>
        <p:txBody>
          <a:bodyPr>
            <a:normAutofit/>
          </a:bodyPr>
          <a:lstStyle/>
          <a:p>
            <a:r>
              <a:rPr lang="en-CA" sz="2500" dirty="0"/>
              <a:t>Radio allowed the generation of mass feeling, as demonstrated by the mass panic caused by H.G. Welles’s </a:t>
            </a:r>
            <a:r>
              <a:rPr lang="en-CA" sz="2500" dirty="0">
                <a:hlinkClick r:id="rId2"/>
              </a:rPr>
              <a:t>War of the Worlds </a:t>
            </a:r>
            <a:r>
              <a:rPr lang="en-CA" sz="2500" dirty="0"/>
              <a:t>in 1938.</a:t>
            </a:r>
          </a:p>
        </p:txBody>
      </p:sp>
      <p:pic>
        <p:nvPicPr>
          <p:cNvPr id="1028" name="Picture 4" descr="Image result for war of the worlds panic">
            <a:extLst>
              <a:ext uri="{FF2B5EF4-FFF2-40B4-BE49-F238E27FC236}">
                <a16:creationId xmlns:a16="http://schemas.microsoft.com/office/drawing/2014/main" id="{16A75F25-22AF-4EBA-AED5-B4D99F7AA5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62" y="132523"/>
            <a:ext cx="4773674" cy="672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0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>
            <a:extLst>
              <a:ext uri="{FF2B5EF4-FFF2-40B4-BE49-F238E27FC236}">
                <a16:creationId xmlns:a16="http://schemas.microsoft.com/office/drawing/2014/main" id="{390AE0F4-D1D3-4A83-9B11-A083E724D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AAFA83C6-3A26-4E5A-99BE-42A9E062CC28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0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B97A837E-59DD-4110-ADFC-C1315668B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Television</a:t>
            </a: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392A8EE3-9E2E-411D-84C9-62F0B49CF3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Became popular in 1950s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Price fell dramatically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Number of stations increased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Social effects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Worldwide audiences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Networks strive to be first to deliver news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Impact of incorrect information; e.g., 2000 presidential election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>
            <a:extLst>
              <a:ext uri="{FF2B5EF4-FFF2-40B4-BE49-F238E27FC236}">
                <a16:creationId xmlns:a16="http://schemas.microsoft.com/office/drawing/2014/main" id="{41292C19-AD8E-4129-8D01-73E219E4A8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6610649F-3063-49F4-95C4-E05F1DB91449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0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62C3EF07-9383-41F3-ABCE-0FE1569FF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Information Age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7217C8D6-089C-4B30-8E82-8DF585DFA2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305800" cy="3200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Modern era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Emergence of many new technologies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Unprecedented access to information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Catalysts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Low-cost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High-speed communication networks</a:t>
            </a:r>
          </a:p>
          <a:p>
            <a:pPr eaLnBrk="1" hangingPunct="1">
              <a:lnSpc>
                <a:spcPct val="90000"/>
              </a:lnSpc>
              <a:buFont typeface="Times" panose="02020603050405020304" pitchFamily="18" charset="0"/>
              <a:buNone/>
            </a:pPr>
            <a:endParaRPr lang="en-US" altLang="en-US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421851FE-5A8E-40F0-9384-A0583A9A9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"/>
            <a:ext cx="8305800" cy="1600200"/>
          </a:xfrm>
        </p:spPr>
        <p:txBody>
          <a:bodyPr/>
          <a:lstStyle/>
          <a:p>
            <a:pPr eaLnBrk="1" hangingPunct="1"/>
            <a:r>
              <a:rPr lang="en-US" altLang="en-US"/>
              <a:t>Hundreds of Millions Watch</a:t>
            </a:r>
            <a:br>
              <a:rPr lang="en-US" altLang="en-US"/>
            </a:br>
            <a:r>
              <a:rPr lang="en-US" altLang="en-US"/>
              <a:t>Moon Landing in 1969</a:t>
            </a:r>
          </a:p>
        </p:txBody>
      </p:sp>
      <p:sp>
        <p:nvSpPr>
          <p:cNvPr id="50179" name="Slide Number Placeholder 2">
            <a:extLst>
              <a:ext uri="{FF2B5EF4-FFF2-40B4-BE49-F238E27FC236}">
                <a16:creationId xmlns:a16="http://schemas.microsoft.com/office/drawing/2014/main" id="{D7FA4337-A90F-4AA5-ABA4-3CC8EEC2E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36FCC09D-9B5E-4119-993F-FCB3C5866074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en-US" sz="1000"/>
          </a:p>
        </p:txBody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A97A9491-1018-496F-866A-FF05EF9C2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5334000"/>
            <a:ext cx="1143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/>
              <a:t>Courtesy of NASA</a:t>
            </a:r>
          </a:p>
        </p:txBody>
      </p:sp>
      <p:pic>
        <p:nvPicPr>
          <p:cNvPr id="50181" name="Picture 7" descr="qui01f15">
            <a:extLst>
              <a:ext uri="{FF2B5EF4-FFF2-40B4-BE49-F238E27FC236}">
                <a16:creationId xmlns:a16="http://schemas.microsoft.com/office/drawing/2014/main" id="{E17A9581-1F74-40A9-92B7-7868534C8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533526"/>
            <a:ext cx="4902200" cy="377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>
            <a:extLst>
              <a:ext uri="{FF2B5EF4-FFF2-40B4-BE49-F238E27FC236}">
                <a16:creationId xmlns:a16="http://schemas.microsoft.com/office/drawing/2014/main" id="{B5DF3C49-3547-4E83-A58F-C5A286BE7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1C55763D-AB7D-40DD-89AF-D47C1D35D7F1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0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3181CB86-DA3E-447D-A02F-0ECDEB2C2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ARPANET</a:t>
            </a:r>
          </a:p>
        </p:txBody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D0649DC1-5E87-46F6-9A2C-3C1A20847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DoD created ARPA in late 1950s</a:t>
            </a:r>
          </a:p>
          <a:p>
            <a:pPr eaLnBrk="1" hangingPunct="1"/>
            <a:r>
              <a:rPr lang="en-US" altLang="en-US"/>
              <a:t>Licklider conceived of “Galactic Network”</a:t>
            </a:r>
          </a:p>
          <a:p>
            <a:pPr eaLnBrk="1" hangingPunct="1"/>
            <a:r>
              <a:rPr lang="en-US" altLang="en-US"/>
              <a:t>Decentralized design to improve survivability</a:t>
            </a:r>
          </a:p>
          <a:p>
            <a:pPr eaLnBrk="1" hangingPunct="1"/>
            <a:r>
              <a:rPr lang="en-US" altLang="en-US"/>
              <a:t>Packet-switching replaced circuit switching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>
            <a:extLst>
              <a:ext uri="{FF2B5EF4-FFF2-40B4-BE49-F238E27FC236}">
                <a16:creationId xmlns:a16="http://schemas.microsoft.com/office/drawing/2014/main" id="{9DCE6421-15A8-457E-9961-852BE6EF84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07C48D73-88DC-412A-9BDA-248F701C8789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0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DED95C87-CD5A-462A-861A-0F08B82328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Internet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583A16B-496D-4B26-947D-84C5C12397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Kahn conceived of open architecture networking</a:t>
            </a:r>
          </a:p>
          <a:p>
            <a:pPr eaLnBrk="1" hangingPunct="1"/>
            <a:r>
              <a:rPr lang="en-US" altLang="en-US"/>
              <a:t>Cerf and Kahn designed TCP/IP protocol</a:t>
            </a:r>
          </a:p>
          <a:p>
            <a:pPr eaLnBrk="1" hangingPunct="1"/>
            <a:r>
              <a:rPr lang="en-US" altLang="en-US"/>
              <a:t>Internet: network of networks communicating using TCP/IP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3">
            <a:extLst>
              <a:ext uri="{FF2B5EF4-FFF2-40B4-BE49-F238E27FC236}">
                <a16:creationId xmlns:a16="http://schemas.microsoft.com/office/drawing/2014/main" id="{FF8E19EA-9706-49A2-A76A-56C768F1DC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075FD4EC-6C6F-4E7F-AE06-FF6DFBDDC2DB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0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531D5E3-85D5-4D6C-AAA3-32560CA726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IT Issues (2/3)</a:t>
            </a:r>
          </a:p>
        </p:txBody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72D40F9B-126A-4407-A596-4C2837B36B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0"/>
            <a:ext cx="8305800" cy="4953000"/>
          </a:xfrm>
        </p:spPr>
        <p:txBody>
          <a:bodyPr/>
          <a:lstStyle/>
          <a:p>
            <a:pPr eaLnBrk="1" hangingPunct="1"/>
            <a:r>
              <a:rPr lang="en-US" altLang="en-US"/>
              <a:t>Improved global communication network</a:t>
            </a:r>
          </a:p>
          <a:p>
            <a:pPr lvl="1" eaLnBrk="1" hangingPunct="1"/>
            <a:r>
              <a:rPr lang="en-US" altLang="en-US"/>
              <a:t>Allows companies to sell to entire world</a:t>
            </a:r>
          </a:p>
          <a:p>
            <a:pPr lvl="1" eaLnBrk="1" hangingPunct="1"/>
            <a:r>
              <a:rPr lang="en-US" altLang="en-US"/>
              <a:t>Allows companies to move jobs out of U.S.</a:t>
            </a:r>
          </a:p>
          <a:p>
            <a:pPr lvl="1" eaLnBrk="1" hangingPunct="1"/>
            <a:r>
              <a:rPr lang="en-US" altLang="en-US"/>
              <a:t>Should IT consumers be concerned about working conditions in factories in developing countries?</a:t>
            </a:r>
          </a:p>
          <a:p>
            <a:pPr eaLnBrk="1" hangingPunct="1"/>
            <a:r>
              <a:rPr lang="en-US" altLang="en-US"/>
              <a:t>World Wide Web</a:t>
            </a:r>
          </a:p>
          <a:p>
            <a:pPr lvl="1" eaLnBrk="1" hangingPunct="1"/>
            <a:r>
              <a:rPr lang="en-US" altLang="en-US"/>
              <a:t>A conduit for democratic ideas?</a:t>
            </a:r>
          </a:p>
          <a:p>
            <a:pPr lvl="1" eaLnBrk="1" hangingPunct="1"/>
            <a:r>
              <a:rPr lang="en-US" altLang="en-US"/>
              <a:t>Another tool for totalitarian governments?</a:t>
            </a:r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>
            <a:extLst>
              <a:ext uri="{FF2B5EF4-FFF2-40B4-BE49-F238E27FC236}">
                <a16:creationId xmlns:a16="http://schemas.microsoft.com/office/drawing/2014/main" id="{8348CF67-E5CF-451B-88D8-2DAAFF12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Wireless Networks</a:t>
            </a:r>
          </a:p>
        </p:txBody>
      </p:sp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0727DC46-FBB0-44CB-84B2-C7DCDBDD7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Cell phones</a:t>
            </a:r>
          </a:p>
          <a:p>
            <a:pPr lvl="1"/>
            <a:r>
              <a:rPr lang="en-US" altLang="en-US"/>
              <a:t>Appeared in 1973, weighed 2 ½ pounds</a:t>
            </a:r>
          </a:p>
          <a:p>
            <a:pPr lvl="1"/>
            <a:r>
              <a:rPr lang="en-US" altLang="en-US"/>
              <a:t>Now weigh a few ounces and also support texting and broadband Internet access</a:t>
            </a:r>
          </a:p>
          <a:p>
            <a:r>
              <a:rPr lang="en-US" altLang="en-US"/>
              <a:t>Public access wireless local area networks</a:t>
            </a:r>
          </a:p>
          <a:p>
            <a:pPr lvl="1"/>
            <a:r>
              <a:rPr lang="en-US" altLang="en-US"/>
              <a:t>Proposed in 1993</a:t>
            </a:r>
          </a:p>
          <a:p>
            <a:pPr lvl="1"/>
            <a:r>
              <a:rPr lang="en-US" altLang="en-US"/>
              <a:t>Hotspot: wireless Internet access point</a:t>
            </a:r>
          </a:p>
          <a:p>
            <a:pPr lvl="1"/>
            <a:r>
              <a:rPr lang="en-US" altLang="en-US"/>
              <a:t>Wi-Fi most common hotspot technology</a:t>
            </a:r>
          </a:p>
          <a:p>
            <a:endParaRPr lang="en-US" altLang="en-US"/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12325F40-FE3B-4A90-B193-028779F9E4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FB326C75-E84B-4B16-92F8-B34B3C6EA6D9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9F9DE8AB-5BBE-478F-8B70-EB817048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"/>
            <a:ext cx="8305800" cy="6248400"/>
          </a:xfrm>
        </p:spPr>
        <p:txBody>
          <a:bodyPr/>
          <a:lstStyle/>
          <a:p>
            <a:pPr eaLnBrk="1" hangingPunct="1"/>
            <a:r>
              <a:rPr lang="en-US" altLang="en-US"/>
              <a:t>1.4 Milestones in Information 	Storage and Retrieval</a:t>
            </a:r>
          </a:p>
        </p:txBody>
      </p:sp>
      <p:sp>
        <p:nvSpPr>
          <p:cNvPr id="59395" name="Slide Number Placeholder 2">
            <a:extLst>
              <a:ext uri="{FF2B5EF4-FFF2-40B4-BE49-F238E27FC236}">
                <a16:creationId xmlns:a16="http://schemas.microsoft.com/office/drawing/2014/main" id="{0D1F76E7-F458-4A93-9161-33623A5C5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B3B765E5-7122-4C92-BD64-33233411D834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32FE6B0E-AF9E-49A3-BDE0-E0825D66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Greek Alphabet</a:t>
            </a:r>
          </a:p>
        </p:txBody>
      </p:sp>
      <p:sp>
        <p:nvSpPr>
          <p:cNvPr id="60419" name="Content Placeholder 2">
            <a:extLst>
              <a:ext uri="{FF2B5EF4-FFF2-40B4-BE49-F238E27FC236}">
                <a16:creationId xmlns:a16="http://schemas.microsoft.com/office/drawing/2014/main" id="{24A7BBA7-DDF6-4CCB-9BB2-858B43E13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True alphabet: letters for both consonant and vowel sounds</a:t>
            </a:r>
          </a:p>
          <a:p>
            <a:r>
              <a:rPr lang="en-US" altLang="en-US"/>
              <a:t>750 BC: Greeks developed first true alphabet with 24 characters</a:t>
            </a:r>
          </a:p>
          <a:p>
            <a:r>
              <a:rPr lang="en-US" altLang="en-US"/>
              <a:t>Simple, efficient way of transforming spoken words into written form</a:t>
            </a:r>
          </a:p>
          <a:p>
            <a:r>
              <a:rPr lang="en-US" altLang="en-US"/>
              <a:t>Oral culture transitioned to written culture</a:t>
            </a: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D7915627-640C-4B7D-93FC-12EADEB26A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6017DA21-AB51-4FE1-92D0-5BFFD6CF9D7C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>
            <a:extLst>
              <a:ext uri="{FF2B5EF4-FFF2-40B4-BE49-F238E27FC236}">
                <a16:creationId xmlns:a16="http://schemas.microsoft.com/office/drawing/2014/main" id="{C3D03B58-D406-446F-96AB-34D3D6984E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EB3AB429-7619-4B11-B3D9-3F68D2BD5124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0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1CD5B721-FD6F-44C1-8117-EB13967E97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Gutenberg’s Printing Press</a:t>
            </a:r>
          </a:p>
        </p:txBody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0B650731-E9D7-457F-BDD6-7721BC56D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Based on movable metal type</a:t>
            </a:r>
          </a:p>
          <a:p>
            <a:pPr eaLnBrk="1" hangingPunct="1"/>
            <a:r>
              <a:rPr lang="en-US" altLang="en-US"/>
              <a:t>Church principal customer of early publishers</a:t>
            </a:r>
          </a:p>
          <a:p>
            <a:pPr eaLnBrk="1" hangingPunct="1"/>
            <a:r>
              <a:rPr lang="en-US" altLang="en-US"/>
              <a:t>Powerful mass communication tool</a:t>
            </a:r>
          </a:p>
          <a:p>
            <a:pPr eaLnBrk="1" hangingPunct="1"/>
            <a:r>
              <a:rPr lang="en-US" altLang="en-US"/>
              <a:t>Printing press’s impact on Reformation</a:t>
            </a:r>
          </a:p>
          <a:p>
            <a:pPr lvl="1" eaLnBrk="1" hangingPunct="1"/>
            <a:r>
              <a:rPr lang="en-US" altLang="en-US"/>
              <a:t>More than 300,000 copies of Luther’s publications</a:t>
            </a:r>
          </a:p>
          <a:p>
            <a:pPr lvl="1" eaLnBrk="1" hangingPunct="1"/>
            <a:r>
              <a:rPr lang="en-US" altLang="en-US"/>
              <a:t>Protestants out-published Catholics by</a:t>
            </a:r>
            <a:br>
              <a:rPr lang="en-US" altLang="en-US"/>
            </a:br>
            <a:r>
              <a:rPr lang="en-US" altLang="en-US"/>
              <a:t>10-to-1 in the middle 16</a:t>
            </a:r>
            <a:r>
              <a:rPr lang="en-US" altLang="en-US" baseline="30000"/>
              <a:t>th</a:t>
            </a:r>
            <a:r>
              <a:rPr lang="en-US" altLang="en-US"/>
              <a:t> century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3">
            <a:extLst>
              <a:ext uri="{FF2B5EF4-FFF2-40B4-BE49-F238E27FC236}">
                <a16:creationId xmlns:a16="http://schemas.microsoft.com/office/drawing/2014/main" id="{ED6E460F-F8CA-4FB3-AFD7-1ED8F60422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5197CE38-D2A9-42D4-8BE4-CE5BD167C166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0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20DD5FD8-C17B-4F39-ACDA-85046CA198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Newspapers</a:t>
            </a:r>
          </a:p>
        </p:txBody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5AAD0DAA-0E03-464A-9F88-19525B030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Newspapers: Stimulated free expression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Governments responded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Licensing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Censorship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Impact on American Revolution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Newspapers helped unify colonies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Swayed public opinion toward independence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3">
            <a:extLst>
              <a:ext uri="{FF2B5EF4-FFF2-40B4-BE49-F238E27FC236}">
                <a16:creationId xmlns:a16="http://schemas.microsoft.com/office/drawing/2014/main" id="{7B10B3B1-1A00-43D2-B7F3-60E352B06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61C01544-F21E-476A-9C2F-4A74A2AB3A4D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000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29F5B262-A317-4E83-8ADA-ED358AEA0B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Hypertext</a:t>
            </a:r>
          </a:p>
        </p:txBody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CEA0B01A-DCDD-4158-8E88-1B97A37E4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Vannevar Bush envisioned Memex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Ted Nelson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Coined word hypertext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Proposed creation of Xanadu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Douglas Engelbart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Directed construction of NLS (oNLine System)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Demonstrated windows, email, mouse, videoconferencing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919FC73C-E608-464B-81AD-35B75774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"/>
            <a:ext cx="8305800" cy="1447800"/>
          </a:xfrm>
        </p:spPr>
        <p:txBody>
          <a:bodyPr/>
          <a:lstStyle/>
          <a:p>
            <a:r>
              <a:rPr lang="en-US" altLang="en-US"/>
              <a:t>Apple iPhone 6</a:t>
            </a:r>
            <a:br>
              <a:rPr lang="en-US" altLang="en-US"/>
            </a:br>
            <a:r>
              <a:rPr lang="en-US" altLang="en-US" sz="2800"/>
              <a:t>Emblematic Product of the Information Age</a:t>
            </a:r>
          </a:p>
        </p:txBody>
      </p:sp>
      <p:sp>
        <p:nvSpPr>
          <p:cNvPr id="10243" name="Slide Number Placeholder 2">
            <a:extLst>
              <a:ext uri="{FF2B5EF4-FFF2-40B4-BE49-F238E27FC236}">
                <a16:creationId xmlns:a16="http://schemas.microsoft.com/office/drawing/2014/main" id="{94440AC2-75C4-4BEF-94C9-F639EA9524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47693969-36FF-469B-AD9A-20EE1DB0B825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000"/>
          </a:p>
        </p:txBody>
      </p:sp>
      <p:sp>
        <p:nvSpPr>
          <p:cNvPr id="10244" name="TextBox 2">
            <a:extLst>
              <a:ext uri="{FF2B5EF4-FFF2-40B4-BE49-F238E27FC236}">
                <a16:creationId xmlns:a16="http://schemas.microsoft.com/office/drawing/2014/main" id="{E0CB8731-5D5C-4147-9910-2A8230EE4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149600"/>
            <a:ext cx="1371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/>
              <a:t>&lt;Insert image from Figure 1.1 here: Apple iPhone 6&gt;</a:t>
            </a:r>
          </a:p>
        </p:txBody>
      </p:sp>
      <p:pic>
        <p:nvPicPr>
          <p:cNvPr id="10245" name="Picture 1">
            <a:extLst>
              <a:ext uri="{FF2B5EF4-FFF2-40B4-BE49-F238E27FC236}">
                <a16:creationId xmlns:a16="http://schemas.microsoft.com/office/drawing/2014/main" id="{413A78AB-7976-4716-957C-377D0B16F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493838"/>
            <a:ext cx="4554538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>
            <a:extLst>
              <a:ext uri="{FF2B5EF4-FFF2-40B4-BE49-F238E27FC236}">
                <a16:creationId xmlns:a16="http://schemas.microsoft.com/office/drawing/2014/main" id="{97123F30-FADD-491E-8891-6E35BF848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1C177BC2-A513-46C7-B984-F9289F37174A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000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EC52DCE1-CB95-4172-B9D5-6FD715737D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IT Issues (3/3)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3B621664-4F0D-49E6-8DB2-7695379B03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305800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Pirating copyrighted content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Digitization </a:t>
            </a:r>
            <a:r>
              <a:rPr lang="en-US" altLang="en-US">
                <a:sym typeface="Symbol" panose="05050102010706020507" pitchFamily="18" charset="2"/>
              </a:rPr>
              <a:t> perfect copies of content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Internet  fast, inexpensive distribution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Result: illegal downloading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1</a:t>
            </a:r>
            <a:r>
              <a:rPr lang="en-US" altLang="en-US" baseline="30000">
                <a:sym typeface="Symbol" panose="05050102010706020507" pitchFamily="18" charset="2"/>
              </a:rPr>
              <a:t>st</a:t>
            </a:r>
            <a:r>
              <a:rPr lang="en-US" altLang="en-US">
                <a:sym typeface="Symbol" panose="05050102010706020507" pitchFamily="18" charset="2"/>
              </a:rPr>
              <a:t> episode of season 5 of </a:t>
            </a:r>
            <a:r>
              <a:rPr lang="en-US" altLang="en-US" i="1">
                <a:sym typeface="Symbol" panose="05050102010706020507" pitchFamily="18" charset="2"/>
              </a:rPr>
              <a:t>Game of Thrones </a:t>
            </a:r>
            <a:r>
              <a:rPr lang="en-US" altLang="en-US">
                <a:sym typeface="Symbol" panose="05050102010706020507" pitchFamily="18" charset="2"/>
              </a:rPr>
              <a:t>illegally downloaded more than 1 million times in U.S.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ym typeface="Symbol" panose="05050102010706020507" pitchFamily="18" charset="2"/>
              </a:rPr>
              <a:t>Three-quarters of Chinese users of Microsoft products do not have properly licensed software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810304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>
            <a:extLst>
              <a:ext uri="{FF2B5EF4-FFF2-40B4-BE49-F238E27FC236}">
                <a16:creationId xmlns:a16="http://schemas.microsoft.com/office/drawing/2014/main" id="{D8C223FC-2E8B-4405-B9D5-20D3CBFDF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2368AAF2-6A1F-4C04-B839-F3D57D81D818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000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6A85FBEE-B97E-4F02-BFCB-320FAFFE9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Graphical User Interface</a:t>
            </a:r>
          </a:p>
        </p:txBody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B25BFEA-DADA-4623-A49D-48AF1F65E5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295400"/>
            <a:ext cx="83058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Xerox PARC (Palo Alto Research Center)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Alan Kay saw Doug Engelbart demo in 1968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Alto personal computer (early 1970s)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Bit-mapped display, keyboard, and mouse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Apple Computer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Steve Jobs visited Xerox PARC in 1979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Macintosh (1984)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Bit-mapped display, keyboard, and mouse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Microsoft Windows (1990)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Released in May 1990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Quickly became dominant graphical user interface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3">
            <a:extLst>
              <a:ext uri="{FF2B5EF4-FFF2-40B4-BE49-F238E27FC236}">
                <a16:creationId xmlns:a16="http://schemas.microsoft.com/office/drawing/2014/main" id="{210FB600-DB2A-4587-88A2-CE54052334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3ED04644-2C5E-4DDA-AA66-B1835C5BE46C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000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B696AD24-A8F2-45D3-9D14-FB49CCF8F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</a:t>
            </a:r>
          </a:p>
        </p:txBody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413A2767-2F38-49CB-8C50-DE4C44A106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Revolutionary discoveries are rare; change is usually incremental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Information technology has long history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Social conditions give rise to new technologies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Adoption of technologies can change society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Rate of technological change accelerating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>
            <a:extLst>
              <a:ext uri="{FF2B5EF4-FFF2-40B4-BE49-F238E27FC236}">
                <a16:creationId xmlns:a16="http://schemas.microsoft.com/office/drawing/2014/main" id="{4E240095-9E37-4E31-8850-758179F8E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4DCDEE02-425B-444E-B9FF-CEA641647909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000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1A3F4B19-15D9-4DBA-940C-525867B26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Technology and Values</a:t>
            </a: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9DBE1D0C-229F-4030-AD58-F68FBA9D5F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Dynamic between people, technology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People invent, adopt technology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Technology changes society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Using technology can change people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Experiences cause physical changes in brains (e.g., London taxi drivers)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Experiences with technology can have psychological effects, too (e.g., dependency on cell phones)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Technologies solve problems, but may create new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Automobile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Refrigerator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Low-cost international communication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F1139844-E8AA-4493-AF6D-0960E694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"/>
            <a:ext cx="8305800" cy="1752600"/>
          </a:xfrm>
        </p:spPr>
        <p:txBody>
          <a:bodyPr/>
          <a:lstStyle/>
          <a:p>
            <a:pPr eaLnBrk="1" hangingPunct="1"/>
            <a:r>
              <a:rPr lang="en-US" altLang="en-US"/>
              <a:t>Amish Selectively Adopt New Technologies</a:t>
            </a:r>
          </a:p>
        </p:txBody>
      </p:sp>
      <p:sp>
        <p:nvSpPr>
          <p:cNvPr id="12291" name="Slide Number Placeholder 2">
            <a:extLst>
              <a:ext uri="{FF2B5EF4-FFF2-40B4-BE49-F238E27FC236}">
                <a16:creationId xmlns:a16="http://schemas.microsoft.com/office/drawing/2014/main" id="{43BE5B9D-3107-4B69-B68E-16BB1D455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4076A8D4-8499-408A-B44A-5E2AF313D758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000"/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018DCF3D-E90B-4CC8-8BCD-329B78CF7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257800"/>
            <a:ext cx="32004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/>
              <a:t>AP Photos/The Indianapolis Star and News, Mike Fender</a:t>
            </a:r>
          </a:p>
        </p:txBody>
      </p:sp>
      <p:pic>
        <p:nvPicPr>
          <p:cNvPr id="12293" name="Picture 7" descr="qui01f02">
            <a:extLst>
              <a:ext uri="{FF2B5EF4-FFF2-40B4-BE49-F238E27FC236}">
                <a16:creationId xmlns:a16="http://schemas.microsoft.com/office/drawing/2014/main" id="{2C0495E9-D93B-4015-B9EC-C692B1BC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39900"/>
            <a:ext cx="594360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3">
            <a:extLst>
              <a:ext uri="{FF2B5EF4-FFF2-40B4-BE49-F238E27FC236}">
                <a16:creationId xmlns:a16="http://schemas.microsoft.com/office/drawing/2014/main" id="{A35D1E25-5334-420D-A77E-9ABEA50A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253503AD-7114-42F5-A828-B45F52FAB88A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000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8DC9849C-A25A-4601-97A8-06792A5262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Information Technology</a:t>
            </a:r>
          </a:p>
        </p:txBody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4252E6D3-5E7D-4404-BCC1-651418F64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3058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Devices used in creation, storage, manipulation, dissemination of data, sound, and/or images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Examples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Tablets, smartphones, laptop computers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People making greater use of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Costs keep falling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Capabilities keep rising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>
            <a:extLst>
              <a:ext uri="{FF2B5EF4-FFF2-40B4-BE49-F238E27FC236}">
                <a16:creationId xmlns:a16="http://schemas.microsoft.com/office/drawing/2014/main" id="{D432067A-0A86-4CCF-8471-CC3FB3A256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A7F055C6-3CAC-4688-B5F1-001DF555890E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0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F3A37D56-E87A-4CFD-A774-DD9A3DA891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76200"/>
            <a:ext cx="8305800" cy="6248400"/>
          </a:xfrm>
        </p:spPr>
        <p:txBody>
          <a:bodyPr/>
          <a:lstStyle/>
          <a:p>
            <a:pPr eaLnBrk="1" hangingPunct="1"/>
            <a:r>
              <a:rPr lang="en-US" altLang="en-US"/>
              <a:t>1.2 Milestones in Computing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>
            <a:extLst>
              <a:ext uri="{FF2B5EF4-FFF2-40B4-BE49-F238E27FC236}">
                <a16:creationId xmlns:a16="http://schemas.microsoft.com/office/drawing/2014/main" id="{2D6410C2-0D4C-43D9-9742-5DDB1E3615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ヒラギノ角ゴ Pro W3" pitchFamily="-48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000"/>
              <a:t>1-</a:t>
            </a:r>
            <a:fld id="{7E9B7FF8-F2C6-4FD8-9EAC-71F2ECCA4AC5}" type="slidenum">
              <a:rPr lang="en-US" altLang="en-US" sz="100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0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7279DC64-A047-46CC-9338-4A60B7965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Early Mechanical Calculators</a:t>
            </a:r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78E211D3-9A01-4E2B-889D-889AB47B1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Calculators of Pascal and Leibniz (17</a:t>
            </a:r>
            <a:r>
              <a:rPr lang="en-US" altLang="en-US" sz="2400" baseline="30000"/>
              <a:t>th</a:t>
            </a:r>
            <a:r>
              <a:rPr lang="en-US" altLang="en-US" sz="2400"/>
              <a:t> century)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Worked with whole numbers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Unreliable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Arithmometer of de Colmar (19</a:t>
            </a:r>
            <a:r>
              <a:rPr lang="en-US" altLang="en-US" sz="2400" baseline="30000"/>
              <a:t>th</a:t>
            </a:r>
            <a:r>
              <a:rPr lang="en-US" altLang="en-US" sz="2400"/>
              <a:t> century)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Took advantage of advances in machine tools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Adopted by insurance companies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Printing calculator of Scheutzes (19</a:t>
            </a:r>
            <a:r>
              <a:rPr lang="en-US" altLang="en-US" sz="2400" baseline="30000"/>
              <a:t>th</a:t>
            </a:r>
            <a:r>
              <a:rPr lang="en-US" altLang="en-US" sz="2400"/>
              <a:t> century)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Used method of differences pioneered by Babbage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Adopted by Dudley Observatory in New York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Completed astronomical calculations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1379</Words>
  <Application>Microsoft Office PowerPoint</Application>
  <PresentationFormat>Widescreen</PresentationFormat>
  <Paragraphs>299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</vt:lpstr>
      <vt:lpstr>Office Theme</vt:lpstr>
      <vt:lpstr>Chapter 1: Catalysts for  Change</vt:lpstr>
      <vt:lpstr>Organization of Chapter</vt:lpstr>
      <vt:lpstr>Information Age</vt:lpstr>
      <vt:lpstr>Apple iPhone 6 Emblematic Product of the Information Age</vt:lpstr>
      <vt:lpstr>Technology and Values</vt:lpstr>
      <vt:lpstr>Amish Selectively Adopt New Technologies</vt:lpstr>
      <vt:lpstr>Information Technology</vt:lpstr>
      <vt:lpstr>1.2 Milestones in Computing</vt:lpstr>
      <vt:lpstr>Early Mechanical Calculators</vt:lpstr>
      <vt:lpstr>Social Change  Market for Calculators</vt:lpstr>
      <vt:lpstr>Calculator Adoptions  Social Change</vt:lpstr>
      <vt:lpstr>Feminization of Bookkeeping</vt:lpstr>
      <vt:lpstr>IT Issues (1/3)</vt:lpstr>
      <vt:lpstr>IBM and the Holocaust</vt:lpstr>
      <vt:lpstr>Precursors of Commercial Computers</vt:lpstr>
      <vt:lpstr>Programming the ENIAC</vt:lpstr>
      <vt:lpstr>First Commercial Computers</vt:lpstr>
      <vt:lpstr>Time-Sharing Systems and BASIC</vt:lpstr>
      <vt:lpstr>Transistor</vt:lpstr>
      <vt:lpstr>Fairchild Semiconductor Founders</vt:lpstr>
      <vt:lpstr>Antecedents to the Personal Computer</vt:lpstr>
      <vt:lpstr>Steve Wozniak and Steve Jobs with Apple I Personal Computer</vt:lpstr>
      <vt:lpstr>Personal Computer</vt:lpstr>
      <vt:lpstr>1.3 Milestones in Networking</vt:lpstr>
      <vt:lpstr>Transcontinental Telegraph: Pony Express Riders Lose Jobs</vt:lpstr>
      <vt:lpstr>Telephone</vt:lpstr>
      <vt:lpstr>Radio</vt:lpstr>
      <vt:lpstr>War of the Worlds</vt:lpstr>
      <vt:lpstr>Television</vt:lpstr>
      <vt:lpstr>Hundreds of Millions Watch Moon Landing in 1969</vt:lpstr>
      <vt:lpstr>ARPANET</vt:lpstr>
      <vt:lpstr>Internet</vt:lpstr>
      <vt:lpstr>IT Issues (2/3)</vt:lpstr>
      <vt:lpstr>Wireless Networks</vt:lpstr>
      <vt:lpstr>1.4 Milestones in Information  Storage and Retrieval</vt:lpstr>
      <vt:lpstr>Greek Alphabet</vt:lpstr>
      <vt:lpstr>Gutenberg’s Printing Press</vt:lpstr>
      <vt:lpstr>Newspapers</vt:lpstr>
      <vt:lpstr>Hypertext</vt:lpstr>
      <vt:lpstr>IT Issues (3/3)</vt:lpstr>
      <vt:lpstr>Graphical User Interface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1: Catalysts for  Change</dc:title>
  <dc:creator>Xav S</dc:creator>
  <cp:lastModifiedBy>Xav S</cp:lastModifiedBy>
  <cp:revision>10</cp:revision>
  <dcterms:created xsi:type="dcterms:W3CDTF">2019-01-09T15:08:24Z</dcterms:created>
  <dcterms:modified xsi:type="dcterms:W3CDTF">2019-01-10T13:14:21Z</dcterms:modified>
</cp:coreProperties>
</file>